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56" r:id="rId2"/>
    <p:sldId id="283" r:id="rId3"/>
    <p:sldId id="257" r:id="rId4"/>
    <p:sldId id="258" r:id="rId5"/>
    <p:sldId id="259" r:id="rId6"/>
    <p:sldId id="281" r:id="rId7"/>
    <p:sldId id="284" r:id="rId8"/>
    <p:sldId id="260" r:id="rId9"/>
    <p:sldId id="261" r:id="rId10"/>
    <p:sldId id="262" r:id="rId11"/>
    <p:sldId id="263" r:id="rId12"/>
    <p:sldId id="266" r:id="rId13"/>
    <p:sldId id="279" r:id="rId14"/>
    <p:sldId id="264" r:id="rId15"/>
    <p:sldId id="265" r:id="rId16"/>
    <p:sldId id="267" r:id="rId17"/>
    <p:sldId id="268" r:id="rId18"/>
    <p:sldId id="269" r:id="rId19"/>
    <p:sldId id="271" r:id="rId20"/>
    <p:sldId id="272" r:id="rId21"/>
    <p:sldId id="270" r:id="rId22"/>
    <p:sldId id="273" r:id="rId23"/>
    <p:sldId id="274" r:id="rId24"/>
    <p:sldId id="275" r:id="rId25"/>
    <p:sldId id="280" r:id="rId26"/>
    <p:sldId id="277" r:id="rId27"/>
    <p:sldId id="282" r:id="rId28"/>
    <p:sldId id="276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4BBD48-1209-914B-AF35-551E122A08E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94ECDE-3F23-AE46-96F5-4EBED621A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wcox@gcsd.k12.sc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67844"/>
            <a:ext cx="8458200" cy="30142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“From Electric ham and scuba monkeys” to the 6 C’s of motivation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Interconnected (Irvin, Meltzer, &amp; Dukes 2007)</a:t>
            </a:r>
          </a:p>
          <a:p>
            <a:endParaRPr lang="en-US" dirty="0" smtClean="0"/>
          </a:p>
          <a:p>
            <a:r>
              <a:rPr lang="en-US" dirty="0" smtClean="0"/>
              <a:t>A motivated student can be unengaged with the classroom at any given moment</a:t>
            </a:r>
          </a:p>
          <a:p>
            <a:endParaRPr lang="en-US" dirty="0" smtClean="0"/>
          </a:p>
          <a:p>
            <a:r>
              <a:rPr lang="en-US" dirty="0" smtClean="0"/>
              <a:t>Motivation is broader than one classroom or one lesson.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control only our classrooms …</a:t>
            </a:r>
          </a:p>
          <a:p>
            <a:endParaRPr lang="en-US" dirty="0" smtClean="0"/>
          </a:p>
          <a:p>
            <a:r>
              <a:rPr lang="en-US" dirty="0" smtClean="0"/>
              <a:t>Ask yourselves …</a:t>
            </a:r>
          </a:p>
          <a:p>
            <a:r>
              <a:rPr lang="en-US" dirty="0" smtClean="0"/>
              <a:t>“If your students did not have to come to your class would they?”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control only our classrooms …</a:t>
            </a:r>
          </a:p>
          <a:p>
            <a:endParaRPr lang="en-US" dirty="0" smtClean="0"/>
          </a:p>
          <a:p>
            <a:r>
              <a:rPr lang="en-US" dirty="0" smtClean="0"/>
              <a:t>Less than 40% of respondents to 2006 report on high school engagement indicated they went to school because of the class (</a:t>
            </a:r>
            <a:r>
              <a:rPr lang="en-US" dirty="0" err="1" smtClean="0"/>
              <a:t>Yazzie-Mintz</a:t>
            </a:r>
            <a:r>
              <a:rPr lang="en-US" dirty="0" smtClean="0"/>
              <a:t>, 2006)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control only our classrooms … not society…families etc.</a:t>
            </a:r>
          </a:p>
          <a:p>
            <a:r>
              <a:rPr lang="en-US" dirty="0" smtClean="0"/>
              <a:t>Comments:</a:t>
            </a:r>
          </a:p>
          <a:p>
            <a:pPr lvl="1"/>
            <a:r>
              <a:rPr lang="en-US" dirty="0" smtClean="0"/>
              <a:t>Engagement is too often judged as a snapshot</a:t>
            </a:r>
          </a:p>
          <a:p>
            <a:pPr lvl="1"/>
            <a:r>
              <a:rPr lang="en-US" dirty="0" smtClean="0"/>
              <a:t>View classroom engagement in its totality</a:t>
            </a:r>
          </a:p>
          <a:p>
            <a:pPr lvl="1"/>
            <a:r>
              <a:rPr lang="en-US" dirty="0" smtClean="0"/>
              <a:t>Observation of supervisor … @10:38 student A was not engaged 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we to do?  How can we impact our classrooms?</a:t>
            </a:r>
          </a:p>
          <a:p>
            <a:r>
              <a:rPr lang="en-US" dirty="0" smtClean="0"/>
              <a:t>Create:</a:t>
            </a:r>
          </a:p>
          <a:p>
            <a:pPr lvl="1"/>
            <a:r>
              <a:rPr lang="en-US" dirty="0" smtClean="0"/>
              <a:t>A classroom environment that fosters a positive relationship between the teacher and student  (</a:t>
            </a:r>
            <a:r>
              <a:rPr lang="en-US" dirty="0" err="1" smtClean="0"/>
              <a:t>Shernoff</a:t>
            </a:r>
            <a:r>
              <a:rPr lang="en-US" dirty="0" smtClean="0"/>
              <a:t> et al., 2017)</a:t>
            </a:r>
          </a:p>
          <a:p>
            <a:pPr lvl="1"/>
            <a:r>
              <a:rPr lang="en-US" dirty="0" smtClean="0"/>
              <a:t>Learning experiences that focus on autonomy for the student (</a:t>
            </a:r>
            <a:r>
              <a:rPr lang="en-US" dirty="0" err="1" smtClean="0"/>
              <a:t>Shernoff</a:t>
            </a:r>
            <a:r>
              <a:rPr lang="en-US" dirty="0" smtClean="0"/>
              <a:t> et al., 2017).</a:t>
            </a:r>
          </a:p>
          <a:p>
            <a:pPr lvl="1"/>
            <a:r>
              <a:rPr lang="en-US" dirty="0" smtClean="0"/>
              <a:t>Scaffold academic content, cognitive skills and purposeful engagement (Tomlinson, 2014; Wiggins &amp; </a:t>
            </a:r>
            <a:r>
              <a:rPr lang="en-US" dirty="0" err="1" smtClean="0"/>
              <a:t>McTighe</a:t>
            </a:r>
            <a:r>
              <a:rPr lang="en-US" dirty="0" smtClean="0"/>
              <a:t>, 2005)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Electric Ham and Scuba Monkeys … </a:t>
            </a:r>
            <a:br>
              <a:rPr lang="en-US" sz="3556" dirty="0" smtClean="0"/>
            </a:br>
            <a:r>
              <a:rPr lang="en-US" sz="3556" dirty="0" smtClean="0"/>
              <a:t>(and the Grateful Dead)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positive relationship between teacher and student</a:t>
            </a:r>
          </a:p>
          <a:p>
            <a:r>
              <a:rPr lang="en-US" dirty="0" smtClean="0"/>
              <a:t> Grateful Dead … “</a:t>
            </a:r>
            <a:r>
              <a:rPr lang="en-US" dirty="0" err="1" smtClean="0"/>
              <a:t>Truckin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AC/DC “Highway to Hell”</a:t>
            </a:r>
          </a:p>
          <a:p>
            <a:endParaRPr lang="en-US" dirty="0" smtClean="0"/>
          </a:p>
          <a:p>
            <a:r>
              <a:rPr lang="en-US" dirty="0" smtClean="0"/>
              <a:t>Credit to my son and his soccer pals…Bat Milk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o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243" r="-19243"/>
          <a:stretch>
            <a:fillRect/>
          </a:stretch>
        </p:blipFill>
        <p:spPr>
          <a:xfrm rot="5400000">
            <a:off x="4589720" y="1107948"/>
            <a:ext cx="4343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Adapted …</a:t>
            </a:r>
          </a:p>
          <a:p>
            <a:pPr lvl="1"/>
            <a:r>
              <a:rPr lang="en-US" dirty="0" smtClean="0"/>
              <a:t>Create Meaning</a:t>
            </a:r>
          </a:p>
          <a:p>
            <a:pPr lvl="1"/>
            <a:r>
              <a:rPr lang="en-US" dirty="0" smtClean="0"/>
              <a:t>Choice in Learning</a:t>
            </a:r>
          </a:p>
          <a:p>
            <a:pPr lvl="1"/>
            <a:r>
              <a:rPr lang="en-US" dirty="0" smtClean="0"/>
              <a:t>Collaborate with Peers</a:t>
            </a:r>
          </a:p>
          <a:p>
            <a:pPr lvl="1"/>
            <a:r>
              <a:rPr lang="en-US" dirty="0" smtClean="0"/>
              <a:t>Control over learning</a:t>
            </a:r>
          </a:p>
          <a:p>
            <a:pPr lvl="1"/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Consequences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based on the SC Standards for 8</a:t>
            </a:r>
            <a:r>
              <a:rPr lang="en-US" baseline="30000" dirty="0" smtClean="0"/>
              <a:t>th</a:t>
            </a:r>
            <a:r>
              <a:rPr lang="en-US" dirty="0" smtClean="0"/>
              <a:t> grade Social Studies that surrounded the Progressive Era and WWI</a:t>
            </a:r>
          </a:p>
          <a:p>
            <a:endParaRPr lang="en-US" dirty="0" smtClean="0"/>
          </a:p>
          <a:p>
            <a:r>
              <a:rPr lang="en-US" dirty="0" smtClean="0"/>
              <a:t>Designed to implement the 6 C’s Turner and Paris developed for a literacy context</a:t>
            </a:r>
          </a:p>
          <a:p>
            <a:endParaRPr lang="en-US" dirty="0" smtClean="0"/>
          </a:p>
          <a:p>
            <a:r>
              <a:rPr lang="en-US" dirty="0" smtClean="0"/>
              <a:t>The project was completed by 118 students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were grouped homogeneously by </a:t>
            </a:r>
            <a:r>
              <a:rPr lang="en-US" dirty="0" err="1" smtClean="0"/>
              <a:t>Lexile</a:t>
            </a:r>
            <a:r>
              <a:rPr lang="en-US" dirty="0" smtClean="0"/>
              <a:t> levels derived from MAP scores</a:t>
            </a:r>
          </a:p>
          <a:p>
            <a:endParaRPr lang="en-US" dirty="0" smtClean="0"/>
          </a:p>
          <a:p>
            <a:r>
              <a:rPr lang="en-US" dirty="0" smtClean="0"/>
              <a:t>Allowed student of similar levels to dive as deep as they could into the project without relying on the GT kid in the group.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Meaning</a:t>
            </a:r>
          </a:p>
          <a:p>
            <a:pPr lvl="1"/>
            <a:r>
              <a:rPr lang="en-US" dirty="0" smtClean="0"/>
              <a:t>Students created a website based on the resources available to them on the topic.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Choice and Control in Learning</a:t>
            </a:r>
          </a:p>
          <a:p>
            <a:pPr lvl="1"/>
            <a:r>
              <a:rPr lang="en-US" dirty="0" smtClean="0"/>
              <a:t>Students were allowed to design the artifact as they saw fit.</a:t>
            </a:r>
          </a:p>
          <a:p>
            <a:pPr lvl="1"/>
            <a:r>
              <a:rPr lang="en-US" dirty="0" smtClean="0"/>
              <a:t>*Future: develop deliverables contract with students (Authentic)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R Cox</a:t>
            </a:r>
          </a:p>
          <a:p>
            <a:pPr lvl="1"/>
            <a:r>
              <a:rPr lang="en-US" dirty="0" smtClean="0"/>
              <a:t>SC History</a:t>
            </a:r>
          </a:p>
          <a:p>
            <a:pPr lvl="1"/>
            <a:r>
              <a:rPr lang="en-US" dirty="0" smtClean="0"/>
              <a:t>Pro-Team</a:t>
            </a:r>
          </a:p>
          <a:p>
            <a:pPr lvl="1"/>
            <a:r>
              <a:rPr lang="en-US" dirty="0" smtClean="0"/>
              <a:t>Georgetown County School District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Collaborate with Peers</a:t>
            </a:r>
          </a:p>
          <a:p>
            <a:pPr lvl="1"/>
            <a:r>
              <a:rPr lang="en-US" dirty="0" smtClean="0"/>
              <a:t>Homogenous grouping with peer critique on task completion/effort </a:t>
            </a:r>
          </a:p>
          <a:p>
            <a:pPr lvl="1"/>
            <a:r>
              <a:rPr lang="en-US" dirty="0" smtClean="0"/>
              <a:t>PQP Feedback (Beers &amp; </a:t>
            </a:r>
            <a:r>
              <a:rPr lang="en-US" dirty="0" err="1" smtClean="0"/>
              <a:t>Probst</a:t>
            </a:r>
            <a:r>
              <a:rPr lang="en-US" dirty="0" smtClean="0"/>
              <a:t>, 2015)</a:t>
            </a:r>
          </a:p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Each group required different scaffolds to keep them in ZPD (</a:t>
            </a:r>
            <a:r>
              <a:rPr lang="en-US" dirty="0" err="1" smtClean="0"/>
              <a:t>Vygotsky</a:t>
            </a:r>
            <a:r>
              <a:rPr lang="en-US" dirty="0" smtClean="0"/>
              <a:t>, 1978)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Rubric for grading / peer assessments </a:t>
            </a:r>
          </a:p>
          <a:p>
            <a:pPr lvl="1"/>
            <a:r>
              <a:rPr lang="en-US" dirty="0" smtClean="0"/>
              <a:t>Presented to parents and community through web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Project Results:</a:t>
            </a:r>
          </a:p>
          <a:p>
            <a:endParaRPr lang="en-US" dirty="0" smtClean="0"/>
          </a:p>
          <a:p>
            <a:r>
              <a:rPr lang="en-US" dirty="0" smtClean="0"/>
              <a:t>Qualitative success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Effort</a:t>
            </a:r>
          </a:p>
          <a:p>
            <a:r>
              <a:rPr lang="en-US" dirty="0" smtClean="0"/>
              <a:t>Inquiry/curiosity</a:t>
            </a:r>
          </a:p>
          <a:p>
            <a:r>
              <a:rPr lang="en-US" dirty="0" smtClean="0"/>
              <a:t>Initiative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Word clou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41" r="-2341"/>
          <a:stretch>
            <a:fillRect/>
          </a:stretch>
        </p:blipFill>
        <p:spPr>
          <a:xfrm>
            <a:off x="3810197" y="1225403"/>
            <a:ext cx="5178355" cy="563259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</a:p>
          <a:p>
            <a:r>
              <a:rPr lang="en-US" dirty="0" smtClean="0"/>
              <a:t>Mean score 74%</a:t>
            </a:r>
          </a:p>
          <a:p>
            <a:r>
              <a:rPr lang="en-US" dirty="0" smtClean="0"/>
              <a:t>Limited number of students got content wrong</a:t>
            </a:r>
          </a:p>
          <a:p>
            <a:r>
              <a:rPr lang="en-US" dirty="0" smtClean="0"/>
              <a:t>Majority lost points for not citing sources</a:t>
            </a:r>
          </a:p>
          <a:p>
            <a:r>
              <a:rPr lang="en-US" dirty="0" smtClean="0"/>
              <a:t>Many had grammatical errors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C’s (Turner &amp; Paris 1995)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</a:p>
          <a:p>
            <a:endParaRPr lang="en-US" dirty="0" smtClean="0"/>
          </a:p>
          <a:p>
            <a:r>
              <a:rPr lang="en-US" dirty="0" smtClean="0"/>
              <a:t>Traditional Summative Assessment followed</a:t>
            </a:r>
          </a:p>
          <a:p>
            <a:pPr lvl="1"/>
            <a:r>
              <a:rPr lang="en-US" dirty="0" smtClean="0"/>
              <a:t>Mean score 71%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Observations: students relished the autonomy to create their own artifacts and make meaning.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and the 6C’s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unit for course we systematically (checklist) look for the ways for students to </a:t>
            </a:r>
          </a:p>
          <a:p>
            <a:pPr lvl="1"/>
            <a:r>
              <a:rPr lang="en-US" dirty="0" smtClean="0"/>
              <a:t>Create Meaning</a:t>
            </a:r>
          </a:p>
          <a:p>
            <a:pPr lvl="1"/>
            <a:r>
              <a:rPr lang="en-US" dirty="0" smtClean="0"/>
              <a:t>Have a choice in Learning</a:t>
            </a:r>
          </a:p>
          <a:p>
            <a:pPr lvl="1"/>
            <a:r>
              <a:rPr lang="en-US" dirty="0" smtClean="0"/>
              <a:t>Collaborate with Peers</a:t>
            </a:r>
          </a:p>
          <a:p>
            <a:pPr lvl="1"/>
            <a:r>
              <a:rPr lang="en-US" dirty="0" smtClean="0"/>
              <a:t>Have some control over learning</a:t>
            </a:r>
          </a:p>
          <a:p>
            <a:pPr lvl="1"/>
            <a:r>
              <a:rPr lang="en-US" dirty="0" smtClean="0"/>
              <a:t>Challenge themselves</a:t>
            </a:r>
          </a:p>
          <a:p>
            <a:pPr lvl="1"/>
            <a:r>
              <a:rPr lang="en-US" dirty="0" smtClean="0"/>
              <a:t>Have Consequences (that are known in advance)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br>
              <a:rPr lang="en-US" dirty="0" smtClean="0"/>
            </a:br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32262"/>
            <a:ext cx="3410616" cy="5338792"/>
          </a:xfrm>
        </p:spPr>
        <p:txBody>
          <a:bodyPr/>
          <a:lstStyle/>
          <a:p>
            <a:r>
              <a:rPr lang="en-US" dirty="0" smtClean="0"/>
              <a:t>Veterans Day and Primary Source Documents</a:t>
            </a:r>
          </a:p>
          <a:p>
            <a:endParaRPr lang="en-US" dirty="0" smtClean="0"/>
          </a:p>
          <a:p>
            <a:r>
              <a:rPr lang="en-US" dirty="0" smtClean="0"/>
              <a:t>Student:</a:t>
            </a:r>
          </a:p>
          <a:p>
            <a:r>
              <a:rPr lang="en-US" dirty="0" smtClean="0"/>
              <a:t>Surprises</a:t>
            </a:r>
          </a:p>
          <a:p>
            <a:r>
              <a:rPr lang="en-US" dirty="0" smtClean="0"/>
              <a:t>Questions</a:t>
            </a:r>
          </a:p>
        </p:txBody>
      </p:sp>
      <p:pic>
        <p:nvPicPr>
          <p:cNvPr id="5" name="Content Placeholder 4" descr="Primary Source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27" b="-3527"/>
          <a:stretch>
            <a:fillRect/>
          </a:stretch>
        </p:blipFill>
        <p:spPr>
          <a:xfrm>
            <a:off x="3329448" y="0"/>
            <a:ext cx="5814552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Veterans Day and Primary Source Documents</a:t>
            </a:r>
          </a:p>
          <a:p>
            <a:pPr lvl="1"/>
            <a:r>
              <a:rPr lang="en-US" dirty="0" smtClean="0"/>
              <a:t>Were students engaged?  </a:t>
            </a:r>
          </a:p>
          <a:p>
            <a:pPr lvl="1"/>
            <a:r>
              <a:rPr lang="en-US" dirty="0" smtClean="0"/>
              <a:t>Yes, Emotionally, Intellectually and socially in that moment!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Passion for your content</a:t>
            </a:r>
          </a:p>
          <a:p>
            <a:pPr lvl="1"/>
            <a:r>
              <a:rPr lang="en-US" dirty="0" smtClean="0"/>
              <a:t>We learn when our teachers are passionate about the topic/object … Animal Farm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your students will come to your class even if they don’t have to …</a:t>
            </a:r>
          </a:p>
          <a:p>
            <a:endParaRPr lang="en-US" dirty="0" smtClean="0"/>
          </a:p>
          <a:p>
            <a:r>
              <a:rPr lang="en-US" dirty="0" smtClean="0"/>
              <a:t>Be intentional about positive relationships</a:t>
            </a:r>
          </a:p>
          <a:p>
            <a:r>
              <a:rPr lang="en-US" dirty="0" smtClean="0"/>
              <a:t>Be intentional about the learning environment</a:t>
            </a:r>
          </a:p>
          <a:p>
            <a:r>
              <a:rPr lang="en-US" dirty="0" smtClean="0"/>
              <a:t>Be intentional about engaging students … an engaged student can become a </a:t>
            </a:r>
            <a:r>
              <a:rPr lang="en-US" smtClean="0"/>
              <a:t>motivated student!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8686800" cy="83820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would like any additional information or a copy of the materials used please email me.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wcox@gcsd.k12.sc.us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Student Engagement/Motivation</a:t>
            </a:r>
          </a:p>
          <a:p>
            <a:r>
              <a:rPr lang="en-US" dirty="0" smtClean="0"/>
              <a:t>Electric Ham and Scuba Monkeys … (and the Grateful Dead)</a:t>
            </a:r>
          </a:p>
          <a:p>
            <a:r>
              <a:rPr lang="en-US" dirty="0" smtClean="0"/>
              <a:t>6 C’s of Engaging Students</a:t>
            </a:r>
          </a:p>
          <a:p>
            <a:r>
              <a:rPr lang="en-US" dirty="0" smtClean="0"/>
              <a:t>Bottom Line Take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Life-Business</a:t>
            </a:r>
          </a:p>
          <a:p>
            <a:r>
              <a:rPr lang="en-US" dirty="0" smtClean="0"/>
              <a:t>Teacher</a:t>
            </a:r>
          </a:p>
          <a:p>
            <a:endParaRPr lang="en-US" dirty="0" smtClean="0"/>
          </a:p>
          <a:p>
            <a:r>
              <a:rPr lang="en-US" dirty="0" smtClean="0"/>
              <a:t>Change of Careers</a:t>
            </a:r>
          </a:p>
          <a:p>
            <a:r>
              <a:rPr lang="en-US" dirty="0" smtClean="0"/>
              <a:t>Teacher </a:t>
            </a:r>
          </a:p>
          <a:p>
            <a:endParaRPr lang="en-US" dirty="0" smtClean="0"/>
          </a:p>
          <a:p>
            <a:r>
              <a:rPr lang="en-US" dirty="0" smtClean="0"/>
              <a:t>Private School-College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Content Placeholder 9" descr="Nick Pic 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2324" b="-32324"/>
          <a:stretch>
            <a:fillRect/>
          </a:stretch>
        </p:blipFill>
        <p:spPr>
          <a:xfrm>
            <a:off x="4648200" y="822929"/>
            <a:ext cx="4343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298448"/>
            <a:ext cx="4191000" cy="5490262"/>
          </a:xfrm>
        </p:spPr>
        <p:txBody>
          <a:bodyPr>
            <a:normAutofit/>
          </a:bodyPr>
          <a:lstStyle/>
          <a:p>
            <a:r>
              <a:rPr lang="en-US" dirty="0" smtClean="0"/>
              <a:t>Today …</a:t>
            </a:r>
          </a:p>
          <a:p>
            <a:r>
              <a:rPr lang="en-US" dirty="0" smtClean="0"/>
              <a:t>SC History and Pro-Team GCSD</a:t>
            </a:r>
          </a:p>
          <a:p>
            <a:r>
              <a:rPr lang="en-US" dirty="0" smtClean="0"/>
              <a:t>Adjunct for Community College</a:t>
            </a:r>
          </a:p>
          <a:p>
            <a:r>
              <a:rPr lang="en-US" dirty="0" smtClean="0"/>
              <a:t>7 Years Classroom Experience</a:t>
            </a:r>
          </a:p>
          <a:p>
            <a:r>
              <a:rPr lang="en-US" dirty="0" smtClean="0"/>
              <a:t>Doctoral Candidate at USC (ABD) </a:t>
            </a:r>
          </a:p>
          <a:p>
            <a:r>
              <a:rPr lang="en-US" dirty="0" smtClean="0"/>
              <a:t>Wife 2 kids 2 dogs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Content Placeholder 9" descr="Nick Pic 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2774" y="1127826"/>
            <a:ext cx="3731079" cy="5660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and I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philosophy of education?</a:t>
            </a:r>
          </a:p>
          <a:p>
            <a:endParaRPr lang="en-US" dirty="0" smtClean="0"/>
          </a:p>
          <a:p>
            <a:r>
              <a:rPr lang="en-US" dirty="0" smtClean="0"/>
              <a:t>Think for a minute</a:t>
            </a:r>
          </a:p>
          <a:p>
            <a:r>
              <a:rPr lang="en-US" dirty="0" smtClean="0"/>
              <a:t>Turn to your neighbor and share …</a:t>
            </a:r>
          </a:p>
          <a:p>
            <a:r>
              <a:rPr lang="en-US" dirty="0" smtClean="0"/>
              <a:t>Larger Group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and I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 philosophy of education?</a:t>
            </a:r>
          </a:p>
          <a:p>
            <a:pPr lvl="1"/>
            <a:r>
              <a:rPr lang="en-US" dirty="0" smtClean="0"/>
              <a:t>“The purpose of schooling is not to enable students to do better in school.  The function of schooling is to enable them to do better in life” (Eisner, 2001).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stakes are incredibly high for our profession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see the terms student motivation and student engagement used interchangeably … but are they?</a:t>
            </a:r>
          </a:p>
          <a:p>
            <a:endParaRPr lang="en-US" dirty="0" smtClean="0"/>
          </a:p>
          <a:p>
            <a:r>
              <a:rPr lang="en-US" dirty="0" smtClean="0"/>
              <a:t>What do you think?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Motivation /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neighbor and pair share …</a:t>
            </a:r>
          </a:p>
          <a:p>
            <a:endParaRPr lang="en-US" dirty="0" smtClean="0"/>
          </a:p>
          <a:p>
            <a:r>
              <a:rPr lang="en-US" dirty="0" smtClean="0"/>
              <a:t>Are the terms Motivation and Engagement interchangeable?</a:t>
            </a:r>
          </a:p>
          <a:p>
            <a:endParaRPr lang="en-US" dirty="0" smtClean="0"/>
          </a:p>
          <a:p>
            <a:r>
              <a:rPr lang="en-US" dirty="0" smtClean="0"/>
              <a:t>Are they interconnected?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188</TotalTime>
  <Words>955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Franklin Gothic Book</vt:lpstr>
      <vt:lpstr>Franklin Gothic Medium</vt:lpstr>
      <vt:lpstr>Wingdings 2</vt:lpstr>
      <vt:lpstr>Trek</vt:lpstr>
      <vt:lpstr>“From Electric ham and scuba monkeys” to the 6 C’s of motivation</vt:lpstr>
      <vt:lpstr>Welcome</vt:lpstr>
      <vt:lpstr>Agenda</vt:lpstr>
      <vt:lpstr>Introduction and Background</vt:lpstr>
      <vt:lpstr>Introduction and Background</vt:lpstr>
      <vt:lpstr>What are you and I about …</vt:lpstr>
      <vt:lpstr>What are you and I about …</vt:lpstr>
      <vt:lpstr>Student Motivation / engagement</vt:lpstr>
      <vt:lpstr>Student Motivation / engagement</vt:lpstr>
      <vt:lpstr>Student Motivation / engagement</vt:lpstr>
      <vt:lpstr>Student Motivation / engagement</vt:lpstr>
      <vt:lpstr>Student Motivation / engagement</vt:lpstr>
      <vt:lpstr>Student Motivation / engagement</vt:lpstr>
      <vt:lpstr>Student Motivation / engagement</vt:lpstr>
      <vt:lpstr>Electric Ham and Scuba Monkeys …  (and the Grateful Dead) </vt:lpstr>
      <vt:lpstr>6 C’s (Turner &amp; Paris 1995)</vt:lpstr>
      <vt:lpstr>6 C’s (Turner &amp; Paris 1995)</vt:lpstr>
      <vt:lpstr>6 C’s (Turner &amp; Paris 1995)</vt:lpstr>
      <vt:lpstr>6 C’s (Turner &amp; Paris 1995)</vt:lpstr>
      <vt:lpstr>6 C’s (Turner &amp; Paris 1995)</vt:lpstr>
      <vt:lpstr>6 C’s (Turner &amp; Paris 1995)</vt:lpstr>
      <vt:lpstr>6 C’s (Turner &amp; Paris 1995)</vt:lpstr>
      <vt:lpstr>6 C’s (Turner &amp; Paris 1995)</vt:lpstr>
      <vt:lpstr>Today and the 6C’s</vt:lpstr>
      <vt:lpstr>Recent  thoughts</vt:lpstr>
      <vt:lpstr>Recent thoughts</vt:lpstr>
      <vt:lpstr>Recent thoughts</vt:lpstr>
      <vt:lpstr>Take Away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“From Electric ham and scuba monkeys” to the 6 C’s of motivation</dc:title>
  <dc:creator>William Cox</dc:creator>
  <cp:lastModifiedBy>Cox, William</cp:lastModifiedBy>
  <cp:revision>8</cp:revision>
  <dcterms:created xsi:type="dcterms:W3CDTF">2017-11-09T16:53:24Z</dcterms:created>
  <dcterms:modified xsi:type="dcterms:W3CDTF">2017-11-13T19:52:50Z</dcterms:modified>
</cp:coreProperties>
</file>