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aveSubsetFonts="1" strictFirstAndLastChars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E3CDCEB-AEA3-44F8-B238-FEC13B4C8B78}">
  <a:tblStyle styleId="{6E3CDCEB-AEA3-44F8-B238-FEC13B4C8B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2" Target="fonts/Lato-boldItalic.fntdata" Type="http://schemas.openxmlformats.org/officeDocument/2006/relationships/font"/><Relationship Id="rId31" Target="fonts/Lato-italic.fntdata" Type="http://schemas.openxmlformats.org/officeDocument/2006/relationships/font"/><Relationship Id="rId30" Target="fonts/Lato-bold.fntdata" Type="http://schemas.openxmlformats.org/officeDocument/2006/relationships/font"/><Relationship Id="rId27" Target="fonts/Montserrat-italic.fntdata" Type="http://schemas.openxmlformats.org/officeDocument/2006/relationships/font"/><Relationship Id="rId26" Target="fonts/Montserrat-bold.fntdata" Type="http://schemas.openxmlformats.org/officeDocument/2006/relationships/font"/><Relationship Id="rId25" Target="fonts/Montserrat-regular.fntdata" Type="http://schemas.openxmlformats.org/officeDocument/2006/relationships/font"/><Relationship Id="rId24" Target="slides/slide18.xml" Type="http://schemas.openxmlformats.org/officeDocument/2006/relationships/slide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9" Target="fonts/Lato-regular.fntdata" Type="http://schemas.openxmlformats.org/officeDocument/2006/relationships/font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28" Target="fonts/Montserrat-boldItalic.fntdata" Type="http://schemas.openxmlformats.org/officeDocument/2006/relationships/font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5e983bc2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5e983bc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7f2fdd3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7f2fdd3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5e983bc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5e983bc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5e983bc2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5e983bc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5e983bc2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5e983bc2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7f2fdd31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7f2fdd31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5e983bc2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5e983bc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80308ed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80308ed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e983bc2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5e983bc2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2389ae84a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2389ae84a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5e983bc2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5e983bc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2389ae84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2389ae84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7c957a5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7c957a5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7f755d21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7f755d21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5e983bc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5e983bc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7c957a5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7c957a5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7eac9d92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7eac9d92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r" lvl="0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r" lvl="1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r" lvl="2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r" lvl="3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r" lvl="4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r" lvl="5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r" lvl="6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r" lvl="7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r" lvl="8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3.jpg" Type="http://schemas.openxmlformats.org/officeDocument/2006/relationships/image"/><Relationship Id="rId3" Target="http://drive.google.com/file/d/1n3AKWvhiY-oxv14XUSbJEO7fD8uedlZh/view" TargetMode="External" Type="http://schemas.openxmlformats.org/officeDocument/2006/relationships/hyperlink"/><Relationship Id="rId2" Target="../notesSlides/notesSlide12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4" Target="../media/image2.jpg" Type="http://schemas.openxmlformats.org/officeDocument/2006/relationships/image"/><Relationship Id="rId3" Target="http://drive.google.com/file/d/1EeDIurZkqBA_pBMD8aHDl1jvR3WQK3Zk/view" TargetMode="External" Type="http://schemas.openxmlformats.org/officeDocument/2006/relationships/hyperlink"/><Relationship Id="rId2" Target="../notesSlides/notesSlide13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5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5" Target="../media/image5.png" Type="http://schemas.openxmlformats.org/officeDocument/2006/relationships/image"/><Relationship Id="rId4" Target="../media/image8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9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4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087575" y="1257300"/>
            <a:ext cx="5748900" cy="15885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i="1" lang="en"/>
              <a:t>Fast and Easy Screencasting</a:t>
            </a:r>
            <a:endParaRPr b="1" i="1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274450" y="3496300"/>
            <a:ext cx="3470700" cy="506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i="1" lang="en" sz="2200">
                <a:latin typeface="Montserrat"/>
                <a:ea typeface="Montserrat"/>
                <a:cs typeface="Montserrat"/>
                <a:sym typeface="Montserrat"/>
              </a:rPr>
              <a:t>...I promise!</a:t>
            </a:r>
            <a:endParaRPr b="1" i="1" sz="2200">
              <a:latin typeface="Montserrat"/>
              <a:ea typeface="Montserrat"/>
              <a:cs typeface="Montserrat"/>
              <a:sym typeface="Montserra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/>
              <a:t>				~Ross Hill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Disclaimer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altLang="en" lang="en" sz="2400">
                <a:solidFill>
                  <a:srgbClr val="FFFFFF"/>
                </a:solidFill>
              </a:rPr>
              <a:t>***District or school filters and firewalls may prevent you from installing Screencast-O-Matic.***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23"/>
          <p:cNvGraphicFramePr/>
          <p:nvPr/>
        </p:nvGraphicFramePr>
        <p:xfrm>
          <a:off x="1174875" y="41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{6E3CDCEB-AEA3-44F8-B238-FEC13B4C8B78}</a:tableStyleId>
              </a:tblPr>
              <a:tblGrid>
                <a:gridCol w="1710325"/>
                <a:gridCol w="3294425"/>
                <a:gridCol w="2502375"/>
              </a:tblGrid>
              <a:tr h="407675">
                <a:tc>
                  <a:txBody>
                    <a:bodyPr numCol="1"/>
                    <a:lstStyle/>
                    <a:p>
                      <a:pPr algn="l"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 sz="2200">
                          <a:solidFill>
                            <a:srgbClr val="93C47D"/>
                          </a:solidFill>
                        </a:rPr>
                        <a:t>Screen-Cast-O-Matic</a:t>
                      </a:r>
                      <a:endParaRPr b="1" sz="2200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 sz="2200">
                          <a:solidFill>
                            <a:srgbClr val="CC4125"/>
                          </a:solidFill>
                        </a:rPr>
                        <a:t>Screencastify</a:t>
                      </a:r>
                      <a:endParaRPr b="1" sz="2200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3556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Price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Free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Free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656575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Launching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Launches from website or Chrome Extension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Launches as a Google Chrome Extension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3556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Install Time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Less than 1 minute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Less than 2 minutes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3556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Video Length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15 minutes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10 minutes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656575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Number of recordings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Unlimited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50 per month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355650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Downloading Time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Fast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Fast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656575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Downloads to...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Directly to computer, Youtube, or Google Drive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Directly to computer, Youtube or Google Drive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  <a:tr h="656575"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FFFFFF"/>
                          </a:solidFill>
                        </a:rPr>
                        <a:t>Drawing Tools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93C47D"/>
                          </a:solidFill>
                        </a:rPr>
                        <a:t>None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>
                          <a:solidFill>
                            <a:srgbClr val="CC4125"/>
                          </a:solidFill>
                        </a:rPr>
                        <a:t>Draw and highlight </a:t>
                      </a:r>
                      <a:endParaRPr b="1">
                        <a:solidFill>
                          <a:srgbClr val="CC4125"/>
                        </a:solidFill>
                      </a:endParaRPr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solidFill>
                  <a:srgbClr val="FFFFFF"/>
                </a:solidFill>
              </a:rPr>
              <a:t>Video Lesson</a:t>
            </a:r>
            <a:endParaRPr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1297500" y="1567550"/>
            <a:ext cx="6298800" cy="2897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4" title="Progressive Period #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363" y="1042800"/>
            <a:ext cx="4917275" cy="36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solidFill>
                  <a:srgbClr val="FFFFFF"/>
                </a:solidFill>
              </a:rPr>
              <a:t>Explicit Directions</a:t>
            </a:r>
            <a:endParaRPr/>
          </a:p>
        </p:txBody>
      </p:sp>
      <p:pic>
        <p:nvPicPr>
          <p:cNvPr id="214" name="Google Shape;214;p25" title="Lesson Plan Less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125" y="1000125"/>
            <a:ext cx="5109300" cy="38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/>
              <a:t>Think, Pair, Share</a:t>
            </a:r>
            <a:endParaRPr sz="3000"/>
          </a:p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1297500" y="1567550"/>
            <a:ext cx="62748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altLang="en" b="1" i="1" lang="en" sz="3000">
                <a:solidFill>
                  <a:srgbClr val="F3F3F3"/>
                </a:solidFill>
              </a:rPr>
              <a:t>How can you envision using this in your classroom?</a:t>
            </a:r>
            <a:endParaRPr b="1" i="1"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solidFill>
                  <a:srgbClr val="FFFFFF"/>
                </a:solidFill>
              </a:rPr>
              <a:t>How can you envision using this in your classroom?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Lesson videos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Sub Lessons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Explain with Paper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Explicit Directions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Teach Routines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Assessments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Narrate Revisions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Peer Feedback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Narrate Tests</a:t>
            </a:r>
            <a:endParaRPr sz="1800"/>
          </a:p>
          <a:p>
            <a:pPr algn="l"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Record Interviews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Teach Grammar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Oral Research Paper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Math- Show your work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Open House Rewind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Upload to EdPuzzle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Practice Languages</a:t>
            </a:r>
            <a:endParaRPr sz="1800"/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altLang="en" lang="en" sz="1800">
                <a:solidFill>
                  <a:srgbClr val="FFFFFF"/>
                </a:solidFill>
              </a:rPr>
              <a:t>Virtual Museum Trips</a:t>
            </a:r>
            <a:endParaRPr sz="1800"/>
          </a:p>
          <a:p>
            <a:pPr algn="l"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i="1" lang="en" sz="3600">
                <a:solidFill>
                  <a:srgbClr val="FFFFFF"/>
                </a:solidFill>
              </a:rPr>
              <a:t>Was it fast?</a:t>
            </a:r>
            <a:endParaRPr b="1" i="1" sz="30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>
                <a:solidFill>
                  <a:srgbClr val="FFFFFF"/>
                </a:solidFill>
              </a:rPr>
              <a:t/>
            </a:r>
            <a:endParaRPr b="1" i="1" sz="30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i="1" lang="en" sz="3600">
                <a:solidFill>
                  <a:srgbClr val="FFFFFF"/>
                </a:solidFill>
              </a:rPr>
              <a:t>Was it easy?</a:t>
            </a:r>
            <a:endParaRPr b="1" i="1" sz="30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>
                <a:solidFill>
                  <a:srgbClr val="FFFFFF"/>
                </a:solidFill>
              </a:rPr>
              <a:t/>
            </a:r>
            <a:endParaRPr b="1" i="1" sz="30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i="1" lang="en" sz="3600">
                <a:solidFill>
                  <a:srgbClr val="FFFFFF"/>
                </a:solidFill>
              </a:rPr>
              <a:t>Was it useful?</a:t>
            </a:r>
            <a:endParaRPr b="1" i="1"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i="1" lang="en" sz="4800">
                <a:solidFill>
                  <a:srgbClr val="FFFFFF"/>
                </a:solidFill>
              </a:rPr>
              <a:t>QUESTIONS?</a:t>
            </a:r>
            <a:endParaRPr b="1" i="1"/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000" y="1675238"/>
            <a:ext cx="3428352" cy="1904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solidFill>
                  <a:srgbClr val="FFFFFF"/>
                </a:solidFill>
              </a:rPr>
              <a:t>Thank you for coming!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>
                <a:solidFill>
                  <a:srgbClr val="FFFFFF"/>
                </a:solidFill>
              </a:rP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>
                <a:solidFill>
                  <a:srgbClr val="FFFFFF"/>
                </a:solidFill>
              </a:rPr>
              <a:t>Please fill out a paper feedback form.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3000">
                <a:solidFill>
                  <a:srgbClr val="FFFFFF"/>
                </a:solidFill>
              </a:rPr>
              <a:t>ross.s.hill@fsd1.org</a:t>
            </a:r>
            <a:endParaRPr b="1" sz="3000"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225" y="1479003"/>
            <a:ext cx="3402400" cy="2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Tired of...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037050" y="1198850"/>
            <a:ext cx="54183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altLang="en" lang="en" sz="2000"/>
              <a:t>Repeating yourself and saying the same thing twice? ;)</a:t>
            </a:r>
            <a:endParaRPr sz="2000"/>
          </a:p>
          <a:p>
            <a:pPr algn="l"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altLang="en" lang="en" sz="2000"/>
              <a:t>“Catching up” absent students?</a:t>
            </a:r>
            <a:endParaRPr sz="2000"/>
          </a:p>
          <a:p>
            <a:pPr algn="l"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altLang="en" lang="en" sz="2000"/>
              <a:t>Never enough time to cover all of the standards?</a:t>
            </a:r>
            <a:endParaRPr sz="2000"/>
          </a:p>
          <a:p>
            <a:pPr algn="l" indent="-355600" lvl="0" marL="4572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altLang="en" lang="en" sz="2000"/>
              <a:t>Leaving “busy work” for your students when you are absent?</a:t>
            </a:r>
            <a:endParaRPr sz="20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650" y="1526000"/>
            <a:ext cx="2823850" cy="23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Objectives: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altLang="en" lang="en" sz="2400"/>
              <a:t>Define Screencasting</a:t>
            </a:r>
            <a:endParaRPr sz="2400"/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altLang="en" lang="en" sz="2400"/>
              <a:t>Address obstacles to screencasting</a:t>
            </a:r>
            <a:endParaRPr sz="2400"/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altLang="en" lang="en" sz="2400"/>
              <a:t>Install and launch two screen recorders</a:t>
            </a:r>
            <a:endParaRPr sz="2400"/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altLang="en" lang="en" sz="2400"/>
              <a:t>Show examples of screen recordings</a:t>
            </a:r>
            <a:endParaRPr sz="2400"/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altLang="en" lang="en" sz="2400"/>
              <a:t>Brainstorm uses for your classroom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/>
              <a:t>What is screencasting?</a:t>
            </a:r>
            <a:endParaRPr sz="3000"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altLang="en" lang="en" sz="2400"/>
              <a:t>Recording your </a:t>
            </a:r>
            <a:r>
              <a:rPr altLang="en" b="1" lang="en" sz="2400" u="sng"/>
              <a:t>computer screen</a:t>
            </a:r>
            <a:r>
              <a:rPr altLang="en" lang="en" sz="2400"/>
              <a:t> , </a:t>
            </a:r>
            <a:r>
              <a:rPr altLang="en" b="1" lang="en" sz="2400" u="sng"/>
              <a:t>voice </a:t>
            </a:r>
            <a:r>
              <a:rPr altLang="en" lang="en" sz="2400"/>
              <a:t> and</a:t>
            </a:r>
            <a:r>
              <a:rPr altLang="en" lang="en" sz="2400"/>
              <a:t> </a:t>
            </a:r>
            <a:r>
              <a:rPr altLang="en" b="1" lang="en" sz="2400" u="sng"/>
              <a:t>face</a:t>
            </a:r>
            <a:r>
              <a:rPr altLang="en" b="1" lang="en" sz="2400" u="sng"/>
              <a:t>.</a:t>
            </a:r>
            <a:endParaRPr sz="2400"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50" y="2935850"/>
            <a:ext cx="1806675" cy="18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5925" y="2897825"/>
            <a:ext cx="1882724" cy="18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750" y="3012367"/>
            <a:ext cx="2449799" cy="16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Hang ups...</a:t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3403275" y="1346325"/>
            <a:ext cx="56073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altLang="en" lang="en" sz="2000"/>
              <a:t>“I don’t have time to change the way I teach!”</a:t>
            </a:r>
            <a:endParaRPr sz="2000"/>
          </a:p>
          <a:p>
            <a:pPr algn="l"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altLang="en" lang="en" sz="2000"/>
              <a:t>“I don’t have time to learn something new!”</a:t>
            </a:r>
            <a:endParaRPr sz="2000"/>
          </a:p>
          <a:p>
            <a:pPr algn="l"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altLang="en" lang="en" sz="2000"/>
              <a:t>“How much does this cost?”</a:t>
            </a:r>
            <a:endParaRPr sz="2000"/>
          </a:p>
          <a:p>
            <a:pPr algn="l"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altLang="en" lang="en" sz="2000"/>
              <a:t>“Will students actually watch them?”</a:t>
            </a:r>
            <a:endParaRPr sz="2000"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00" y="1484475"/>
            <a:ext cx="2916800" cy="2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3000"/>
              <a:t>Getting Started</a:t>
            </a:r>
            <a:endParaRPr sz="30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400"/>
              <a:t>Screencastify</a:t>
            </a:r>
            <a:endParaRPr sz="2400"/>
          </a:p>
          <a:p>
            <a:pPr algn="l"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altLang="en" lang="en" sz="1800"/>
              <a:t>&gt;Use Google Chrome	&gt;</a:t>
            </a:r>
            <a:r>
              <a:rPr altLang="en" lang="en" sz="1800"/>
              <a:t>Chrome Web Store	&gt;Screencastify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107"/>
            <a:ext cx="9144002" cy="456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/>
              <a:t>Getting Started</a:t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904600" y="1508025"/>
            <a:ext cx="7431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400">
                <a:solidFill>
                  <a:srgbClr val="FFFFFF"/>
                </a:solidFill>
              </a:rPr>
              <a:t>Screencast-O-Matic</a:t>
            </a:r>
            <a:endParaRPr sz="2400"/>
          </a:p>
          <a:p>
            <a:pPr algn="l"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FFFFFF"/>
                </a:solidFill>
              </a:rPr>
              <a:t>&gt;Use Google Chrome	&gt;Chrome Webstore	&gt;Screencast-O-Matic</a:t>
            </a:r>
            <a:endParaRPr sz="1800"/>
          </a:p>
          <a:p>
            <a:pPr algn="l"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>
                <a:solidFill>
                  <a:srgbClr val="FFFFFF"/>
                </a:solidFill>
              </a:rPr>
              <a:t/>
            </a:r>
            <a:endParaRPr sz="1800"/>
          </a:p>
          <a:p>
            <a:pPr algn="l"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algn="l"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216"/>
            <a:ext cx="9143999" cy="4763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